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859" r:id="rId2"/>
    <p:sldId id="1018" r:id="rId3"/>
    <p:sldId id="1019" r:id="rId4"/>
    <p:sldId id="1106" r:id="rId5"/>
    <p:sldId id="1042" r:id="rId6"/>
    <p:sldId id="1089" r:id="rId7"/>
    <p:sldId id="1090" r:id="rId8"/>
    <p:sldId id="1030" r:id="rId9"/>
    <p:sldId id="1114" r:id="rId10"/>
    <p:sldId id="1031" r:id="rId11"/>
    <p:sldId id="1034" r:id="rId12"/>
    <p:sldId id="1093" r:id="rId13"/>
    <p:sldId id="1107" r:id="rId14"/>
    <p:sldId id="1108" r:id="rId15"/>
    <p:sldId id="1109" r:id="rId16"/>
    <p:sldId id="1110" r:id="rId17"/>
    <p:sldId id="1050" r:id="rId18"/>
    <p:sldId id="1051" r:id="rId19"/>
    <p:sldId id="1111" r:id="rId20"/>
    <p:sldId id="1052" r:id="rId21"/>
    <p:sldId id="1053" r:id="rId22"/>
    <p:sldId id="1055" r:id="rId23"/>
    <p:sldId id="1099" r:id="rId24"/>
    <p:sldId id="1057" r:id="rId25"/>
    <p:sldId id="1112" r:id="rId26"/>
    <p:sldId id="1098" r:id="rId27"/>
    <p:sldId id="1113" r:id="rId28"/>
    <p:sldId id="1056" r:id="rId29"/>
    <p:sldId id="1060" r:id="rId30"/>
    <p:sldId id="1069" r:id="rId31"/>
    <p:sldId id="1068" r:id="rId32"/>
    <p:sldId id="1070" r:id="rId3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高中化学 选择性必修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化学反应原理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JSJY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  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水溶液中的离子反应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第二单元  溶液的酸碱性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45431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sz="2300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  </a:t>
                </a:r>
                <a:r>
                  <a:rPr lang="zh-CN" altLang="zh-CN" sz="2300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酸</a:t>
                </a:r>
                <a:r>
                  <a:rPr lang="zh-CN" altLang="zh-CN" sz="2300" b="1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碱中和滴定</a:t>
                </a:r>
                <a:endParaRPr lang="zh-CN" altLang="zh-CN" sz="23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概念和原理</a:t>
                </a:r>
                <a:endParaRPr lang="zh-CN" altLang="zh-CN" sz="23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概念：依据中和反应，用已知浓度的酸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或碱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来测定未知浓度的碱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或酸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的方法。</a:t>
                </a:r>
                <a:endParaRPr lang="zh-CN" altLang="zh-CN" sz="23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原理：</a:t>
                </a:r>
                <a:endParaRPr lang="zh-CN" altLang="zh-CN" sz="23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sz="23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</a:t>
                </a:r>
                <a:r>
                  <a:rPr lang="zh-CN" altLang="zh-CN" sz="23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中和反应中，酸提供的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sz="23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与碱提供的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sz="23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之间的物质的量相等。即</a:t>
                </a:r>
                <a:r>
                  <a:rPr lang="en-US" altLang="zh-CN" sz="23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sz="23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3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3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酸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3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sz="23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3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sz="23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碱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</a:t>
                </a:r>
                <a:r>
                  <a:rPr lang="en-US" altLang="zh-CN" sz="23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sz="23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  <m:r>
                          <m:rPr>
                            <m:nor/>
                          </m:rPr>
                          <a:rPr lang="en-US" altLang="zh-CN" sz="2300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  <m:sSup>
                          <m:sSup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sz="2300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2300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sz="23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sSub>
                          <m:sSub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300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碱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300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酸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或</a:t>
                </a:r>
                <a:r>
                  <a:rPr lang="en-US" altLang="zh-CN" sz="23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sz="23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3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  <m:r>
                          <m:rPr>
                            <m:nor/>
                          </m:rPr>
                          <a:rPr lang="en-US" altLang="zh-CN" sz="2300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sz="2300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＋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2300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sz="23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sSub>
                          <m:sSub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300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酸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3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sz="2300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碱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3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酸碱中和滴定的关键</a:t>
                </a:r>
                <a:endParaRPr lang="zh-CN" altLang="zh-CN" sz="23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准确测定参加反应的两种溶液的体积。</a:t>
                </a:r>
                <a:endParaRPr lang="zh-CN" altLang="zh-CN" sz="23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3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准确判断中和反应是否恰好反应完全。</a:t>
                </a:r>
                <a:endParaRPr lang="zh-CN" altLang="zh-CN" sz="23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454314"/>
              </a:xfrm>
              <a:blipFill>
                <a:blip r:embed="rId2"/>
                <a:stretch>
                  <a:fillRect l="-743" r="-796" b="-3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知识点3.EPS" descr="id:214749173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5834" y="895085"/>
            <a:ext cx="1229577" cy="326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8598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主要仪器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仪器：滴定管、铁架台、滴定管夹、锥形瓶、烧杯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仪器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是酸式滴定管，仪器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是碱式滴定管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mm650.jpg" descr="id:2147494351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0990" y="1556792"/>
            <a:ext cx="2330450" cy="253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106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滴定管的使用方法：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查漏：使用前先检查滴定管是否漏水。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润洗：用待盛液润洗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装液：将酸溶液或碱溶液加到相应的滴定管中，使液面位于滴定管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刻度以上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mL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排气泡：酸式滴定管快速放液以赶走气泡；碱式滴定管将橡胶管向上弯曲，挤压玻璃球，赶走气泡。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调液面：在滴定管下放一烧杯，调节活塞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或玻璃球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，使滴定管尖嘴部分充满溶液，然后调节滴定管液面使其处于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刻度或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刻度以下的某一刻度，准确读取读数并记录。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8134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55157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主要试剂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待测液；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标准液；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指示剂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一般用酚酞或甲基橙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常见酸碱指示剂的变色范围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40025"/>
              </p:ext>
            </p:extLst>
          </p:nvPr>
        </p:nvGraphicFramePr>
        <p:xfrm>
          <a:off x="478583" y="2323002"/>
          <a:ext cx="11233248" cy="1757172"/>
        </p:xfrm>
        <a:graphic>
          <a:graphicData uri="http://schemas.openxmlformats.org/drawingml/2006/table">
            <a:tbl>
              <a:tblPr firstRow="1" firstCol="1" bandRow="1"/>
              <a:tblGrid>
                <a:gridCol w="1799566">
                  <a:extLst>
                    <a:ext uri="{9D8B030D-6E8A-4147-A177-3AD203B41FA5}">
                      <a16:colId xmlns:a16="http://schemas.microsoft.com/office/drawing/2014/main" val="539896184"/>
                    </a:ext>
                  </a:extLst>
                </a:gridCol>
                <a:gridCol w="2695979">
                  <a:extLst>
                    <a:ext uri="{9D8B030D-6E8A-4147-A177-3AD203B41FA5}">
                      <a16:colId xmlns:a16="http://schemas.microsoft.com/office/drawing/2014/main" val="3830768273"/>
                    </a:ext>
                  </a:extLst>
                </a:gridCol>
                <a:gridCol w="4043970">
                  <a:extLst>
                    <a:ext uri="{9D8B030D-6E8A-4147-A177-3AD203B41FA5}">
                      <a16:colId xmlns:a16="http://schemas.microsoft.com/office/drawing/2014/main" val="1478438454"/>
                    </a:ext>
                  </a:extLst>
                </a:gridCol>
                <a:gridCol w="2693733">
                  <a:extLst>
                    <a:ext uri="{9D8B030D-6E8A-4147-A177-3AD203B41FA5}">
                      <a16:colId xmlns:a16="http://schemas.microsoft.com/office/drawing/2014/main" val="69212412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指示剂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变色的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范围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63472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石蕊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5.0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红色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5.0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8.0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紫色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8.0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蓝色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12710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酚酞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8.2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无色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8.2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10.0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浅红色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10.0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红色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58100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甲基橙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3.1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红色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3.1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4.4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橙色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4.4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黄色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1384214"/>
                  </a:ext>
                </a:extLst>
              </a:tr>
            </a:tbl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10" y="4492348"/>
            <a:ext cx="11502992" cy="1024884"/>
          </a:xfrm>
          <a:prstGeom prst="rect">
            <a:avLst/>
          </a:prstGeom>
        </p:spPr>
      </p:pic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456232"/>
            <a:ext cx="11485848" cy="104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使甲基橙变红的溶液显酸性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使石蕊变红的溶液显酸性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使酚酞变红的溶液显</a:t>
            </a:r>
            <a:endParaRPr lang="en-US" altLang="zh-CN" sz="2200" b="1" smtClean="0">
              <a:solidFill>
                <a:srgbClr val="000000"/>
              </a:solidFill>
              <a:latin typeface="Times New Roman" panose="02020603050405020304" pitchFamily="18" charset="0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碱性。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名师点拨.EPS" descr="id:214749436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2782" y="4628612"/>
            <a:ext cx="1380726" cy="322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0788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实验操作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滴定管：查</a:t>
            </a:r>
            <a:r>
              <a:rPr lang="zh-CN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漏</a:t>
            </a: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润洗</a:t>
            </a: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装液</a:t>
            </a: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排气泡</a:t>
            </a: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调液面</a:t>
            </a: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初始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读数。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锥形瓶：</a:t>
            </a:r>
            <a:r>
              <a:rPr lang="zh-CN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水洗</a:t>
            </a: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装待测液</a:t>
            </a: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→</a:t>
            </a:r>
            <a:r>
              <a:rPr lang="zh-CN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加指示剂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滴定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左手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控制活塞或玻璃球，右手摇动锥形瓶，眼睛注视锥形瓶内溶液颜色的变化。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终点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判断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滴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入最后半滴标准液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，指示剂变色，且在半分钟内不变回原色，即为滴定终点。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1008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数据处理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减少实验误差，重复实验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次，求出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标准溶液体积的平均值，然后再计算待测液的物质的量浓度。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中和滴定的误差分析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用标准盐酸滴定待测氢氧化钠溶液为例：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274241"/>
              </p:ext>
            </p:extLst>
          </p:nvPr>
        </p:nvGraphicFramePr>
        <p:xfrm>
          <a:off x="478583" y="3574867"/>
          <a:ext cx="11233248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656183">
                  <a:extLst>
                    <a:ext uri="{9D8B030D-6E8A-4147-A177-3AD203B41FA5}">
                      <a16:colId xmlns:a16="http://schemas.microsoft.com/office/drawing/2014/main" val="1348627503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2475284701"/>
                    </a:ext>
                  </a:extLst>
                </a:gridCol>
                <a:gridCol w="3888433">
                  <a:extLst>
                    <a:ext uri="{9D8B030D-6E8A-4147-A177-3AD203B41FA5}">
                      <a16:colId xmlns:a16="http://schemas.microsoft.com/office/drawing/2014/main" val="2933573021"/>
                    </a:ext>
                  </a:extLst>
                </a:gridCol>
              </a:tblGrid>
              <a:tr h="22947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步骤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操作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NaOH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251550"/>
                  </a:ext>
                </a:extLst>
              </a:tr>
              <a:tr h="236627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洗涤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未用标准溶液润洗酸式滴定管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377" marR="343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2076420"/>
                  </a:ext>
                </a:extLst>
              </a:tr>
              <a:tr h="23662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锥形瓶用待测溶液润洗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377" marR="343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8273042"/>
                  </a:ext>
                </a:extLst>
              </a:tr>
              <a:tr h="23662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未用待测溶液润洗取用待测液的滴定管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377" marR="343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0449552"/>
                  </a:ext>
                </a:extLst>
              </a:tr>
              <a:tr h="3549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锥形瓶洗净后瓶内还残留有少量蒸馏水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4377" marR="34377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无影响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78547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32985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9735225"/>
              </p:ext>
            </p:extLst>
          </p:nvPr>
        </p:nvGraphicFramePr>
        <p:xfrm>
          <a:off x="406574" y="984964"/>
          <a:ext cx="11377264" cy="4457657"/>
        </p:xfrm>
        <a:graphic>
          <a:graphicData uri="http://schemas.openxmlformats.org/drawingml/2006/table">
            <a:tbl>
              <a:tblPr firstRow="1" firstCol="1" bandRow="1"/>
              <a:tblGrid>
                <a:gridCol w="1008112">
                  <a:extLst>
                    <a:ext uri="{9D8B030D-6E8A-4147-A177-3AD203B41FA5}">
                      <a16:colId xmlns:a16="http://schemas.microsoft.com/office/drawing/2014/main" val="2303687459"/>
                    </a:ext>
                  </a:extLst>
                </a:gridCol>
                <a:gridCol w="8352928">
                  <a:extLst>
                    <a:ext uri="{9D8B030D-6E8A-4147-A177-3AD203B41FA5}">
                      <a16:colId xmlns:a16="http://schemas.microsoft.com/office/drawing/2014/main" val="1604246144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4005256483"/>
                    </a:ext>
                  </a:extLst>
                </a:gridCol>
              </a:tblGrid>
              <a:tr h="2868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步骤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操作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NaOH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305801"/>
                  </a:ext>
                </a:extLst>
              </a:tr>
              <a:tr h="4114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取液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取碱液的滴定管尖嘴部分有气泡且取液结束前气泡消失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5300385"/>
                  </a:ext>
                </a:extLst>
              </a:tr>
              <a:tr h="411451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滴定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滴定完毕后立即读数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半分钟后颜色又变红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2233808"/>
                  </a:ext>
                </a:extLst>
              </a:tr>
              <a:tr h="41145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滴定前滴定管尖嘴部分有气泡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滴定后气泡消失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6834722"/>
                  </a:ext>
                </a:extLst>
              </a:tr>
              <a:tr h="41145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滴定过程中振荡时有液滴溅出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4989205"/>
                  </a:ext>
                </a:extLst>
              </a:tr>
              <a:tr h="6171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滴定过程中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向锥形瓶内加少量蒸馏水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无影响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7389851"/>
                  </a:ext>
                </a:extLst>
              </a:tr>
              <a:tr h="411451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读数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滴定前仰视读数或滴定后俯视读数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偏低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7138971"/>
                  </a:ext>
                </a:extLst>
              </a:tr>
              <a:tr h="41145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滴定前俯视读数或滴定后仰视读数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5001" marR="25001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偏高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69685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2793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14517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溶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液的稀释与</a:t>
            </a:r>
            <a:r>
              <a:rPr lang="en-US" altLang="zh-CN" b="1">
                <a:solidFill>
                  <a:srgbClr val="00A45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酸、碱溶液稀释时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的变化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要点破.EPS" descr="id:21474918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74919" y="692696"/>
            <a:ext cx="7240575" cy="625554"/>
          </a:xfrm>
          <a:prstGeom prst="rect">
            <a:avLst/>
          </a:prstGeom>
        </p:spPr>
      </p:pic>
      <p:pic>
        <p:nvPicPr>
          <p:cNvPr id="6" name="要点1.EPS" descr="id:214749188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582193"/>
            <a:ext cx="968375" cy="33972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795646"/>
              </p:ext>
            </p:extLst>
          </p:nvPr>
        </p:nvGraphicFramePr>
        <p:xfrm>
          <a:off x="478583" y="2706219"/>
          <a:ext cx="11233248" cy="2514600"/>
        </p:xfrm>
        <a:graphic>
          <a:graphicData uri="http://schemas.openxmlformats.org/drawingml/2006/table">
            <a:tbl>
              <a:tblPr firstRow="1" firstCol="1" bandRow="1"/>
              <a:tblGrid>
                <a:gridCol w="1656183">
                  <a:extLst>
                    <a:ext uri="{9D8B030D-6E8A-4147-A177-3AD203B41FA5}">
                      <a16:colId xmlns:a16="http://schemas.microsoft.com/office/drawing/2014/main" val="1845993758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2386664604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2247615042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842468257"/>
                    </a:ext>
                  </a:extLst>
                </a:gridCol>
                <a:gridCol w="2520281">
                  <a:extLst>
                    <a:ext uri="{9D8B030D-6E8A-4147-A177-3AD203B41FA5}">
                      <a16:colId xmlns:a16="http://schemas.microsoft.com/office/drawing/2014/main" val="2209020662"/>
                    </a:ext>
                  </a:extLst>
                </a:gridCol>
              </a:tblGrid>
              <a:tr h="502885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物质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1114" marR="61114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酸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2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碱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2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8688128"/>
                  </a:ext>
                </a:extLst>
              </a:tr>
              <a:tr h="50288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弱酸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强酸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弱碱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强碱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6367776"/>
                  </a:ext>
                </a:extLst>
              </a:tr>
              <a:tr h="10303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稀释至原体积的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200" b="1" i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倍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2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2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35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2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200" b="1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2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200" b="1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2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zh-CN" sz="22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200" b="1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2861" marR="62861" marT="0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5611306"/>
                  </a:ext>
                </a:extLst>
              </a:tr>
              <a:tr h="5028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无限稀释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</a:t>
                      </a:r>
                      <a:r>
                        <a:rPr lang="zh-CN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趋向于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720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49262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0131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酸、碱溶液稀释时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的变化图像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相等的酸或碱溶液稀释后溶液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的变化示意图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的强酸与弱酸加水稀释相同的倍数，强酸的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比弱酸的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大；加水稀释到相同的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，弱酸加入的水多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mm638.jpg" descr="id:2147494411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99343" y="2060848"/>
            <a:ext cx="5391727" cy="2213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4679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物质的量浓度相等的酸或碱溶液稀释后溶液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的变化示意图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2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论是物质的量浓度相等还是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相等，加水稀释相同倍数，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变化程度大的都是强酸或强碱。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mm639.jpg" descr="id:2147494418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4731" y="1607273"/>
            <a:ext cx="5078095" cy="2057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698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2030492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溶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液的酸碱性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溶液的酸碱性与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的关系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任何水溶液中都有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溶液酸碱性的判断：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知识过.EPS" descr="id:21474916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68831" y="620688"/>
            <a:ext cx="5959224" cy="514936"/>
          </a:xfrm>
          <a:prstGeom prst="rect">
            <a:avLst/>
          </a:prstGeom>
        </p:spPr>
      </p:pic>
      <p:pic>
        <p:nvPicPr>
          <p:cNvPr id="5" name="知识点1.EPS" descr="id:214749168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2163" y="1139658"/>
            <a:ext cx="1189182" cy="328468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464093"/>
              </p:ext>
            </p:extLst>
          </p:nvPr>
        </p:nvGraphicFramePr>
        <p:xfrm>
          <a:off x="550591" y="3068960"/>
          <a:ext cx="11089232" cy="1901952"/>
        </p:xfrm>
        <a:graphic>
          <a:graphicData uri="http://schemas.openxmlformats.org/drawingml/2006/table">
            <a:tbl>
              <a:tblPr firstRow="1" firstCol="1" bandRow="1"/>
              <a:tblGrid>
                <a:gridCol w="2217847">
                  <a:extLst>
                    <a:ext uri="{9D8B030D-6E8A-4147-A177-3AD203B41FA5}">
                      <a16:colId xmlns:a16="http://schemas.microsoft.com/office/drawing/2014/main" val="3886408546"/>
                    </a:ext>
                  </a:extLst>
                </a:gridCol>
                <a:gridCol w="3548554">
                  <a:extLst>
                    <a:ext uri="{9D8B030D-6E8A-4147-A177-3AD203B41FA5}">
                      <a16:colId xmlns:a16="http://schemas.microsoft.com/office/drawing/2014/main" val="1502288957"/>
                    </a:ext>
                  </a:extLst>
                </a:gridCol>
                <a:gridCol w="5322831">
                  <a:extLst>
                    <a:ext uri="{9D8B030D-6E8A-4147-A177-3AD203B41FA5}">
                      <a16:colId xmlns:a16="http://schemas.microsoft.com/office/drawing/2014/main" val="369171833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体系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本质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常温下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的范围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488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酸性溶液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baseline="30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 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mol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54821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中性溶液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baseline="30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 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mol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01772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碱性溶液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baseline="30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 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mol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zh-CN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－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8850763"/>
                  </a:ext>
                </a:extLst>
              </a:tr>
            </a:tbl>
          </a:graphicData>
        </a:graphic>
      </p:graphicFrame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710" y="5103584"/>
            <a:ext cx="11502992" cy="557664"/>
          </a:xfrm>
          <a:prstGeom prst="rect">
            <a:avLst/>
          </a:prstGeom>
        </p:spPr>
      </p:pic>
      <p:sp>
        <p:nvSpPr>
          <p:cNvPr id="8" name="内容占位符 2"/>
          <p:cNvSpPr>
            <a:spLocks noGrp="1"/>
          </p:cNvSpPr>
          <p:nvPr/>
        </p:nvSpPr>
        <p:spPr bwMode="auto">
          <a:xfrm>
            <a:off x="360854" y="5085000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的相对大小来判断溶液的酸碱性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不受温度影响。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名师点拨.EPS" descr="id:214749431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50590" y="5227552"/>
            <a:ext cx="146685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的两种酸溶液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各取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mL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，分别加水稀释到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mL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与溶液体积的关系如图所示，下列说法正确的是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的酸性比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的酸性弱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均为弱酸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为弱酸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为强酸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起始时两种酸的物质的量浓度相等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B</a:t>
            </a:r>
            <a:endParaRPr lang="zh-CN" altLang="en-US"/>
          </a:p>
        </p:txBody>
      </p:sp>
      <p:pic>
        <p:nvPicPr>
          <p:cNvPr id="5" name="24典例1.EPS" descr="id:21474919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33445" y="957934"/>
            <a:ext cx="960005" cy="308841"/>
          </a:xfrm>
          <a:prstGeom prst="rect">
            <a:avLst/>
          </a:prstGeom>
        </p:spPr>
      </p:pic>
      <p:pic>
        <p:nvPicPr>
          <p:cNvPr id="8" name="24答案.EPS" descr="id:21474919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2311" y="4255592"/>
            <a:ext cx="715645" cy="254635"/>
          </a:xfrm>
          <a:prstGeom prst="rect">
            <a:avLst/>
          </a:prstGeom>
        </p:spPr>
      </p:pic>
      <p:pic>
        <p:nvPicPr>
          <p:cNvPr id="6" name="mm644.jpg" descr="id:2147494432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80996" y="1484784"/>
            <a:ext cx="2662682" cy="2244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203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解析.EPS" descr="id:21474919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4712" y="937598"/>
            <a:ext cx="731982" cy="260927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28868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图示可知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稀释相同的倍数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的酸性比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的酸性强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即稀释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倍后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均小于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均为弱酸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为强酸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为弱酸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的酸性强于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则起始时两种酸的物质的量浓度关系为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710" y="4941168"/>
            <a:ext cx="11502992" cy="648072"/>
          </a:xfrm>
          <a:prstGeom prst="rect">
            <a:avLst/>
          </a:prstGeom>
        </p:spPr>
      </p:pic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92258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对于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pH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相同的强碱和弱碱溶液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稀释相同倍数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pH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变化大的是强碱。</a:t>
            </a:r>
            <a:endParaRPr lang="zh-CN" altLang="en-US"/>
          </a:p>
        </p:txBody>
      </p:sp>
      <p:pic>
        <p:nvPicPr>
          <p:cNvPr id="7" name="顿有所悟.EPS" descr="id:214749445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5092485"/>
            <a:ext cx="1471391" cy="322707"/>
          </a:xfrm>
          <a:prstGeom prst="rect">
            <a:avLst/>
          </a:prstGeom>
        </p:spPr>
      </p:pic>
      <p:pic>
        <p:nvPicPr>
          <p:cNvPr id="8" name="mm644.jpg" descr="id:2147494432;FounderCES"/>
          <p:cNvPicPr/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11030" y="3013805"/>
            <a:ext cx="2200564" cy="1855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632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酸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碱中和滴定实验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酸碱中和滴定的重要操作及终点判断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2.EPS" descr="id:21474919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3864" y="931766"/>
            <a:ext cx="850690" cy="298607"/>
          </a:xfrm>
          <a:prstGeom prst="rect">
            <a:avLst/>
          </a:prstGeom>
        </p:spPr>
      </p:pic>
      <p:pic>
        <p:nvPicPr>
          <p:cNvPr id="7" name="kd511.jpg" descr="id:2147494467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4966" y="1872052"/>
            <a:ext cx="3083400" cy="4691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5119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22041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中和滴定的误差分析方法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差分析依据：依据公式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待测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标准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标准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待测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来判断。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标准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待测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均为定值，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待测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的大小取决于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标准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的大小。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220416"/>
              </a:xfrm>
              <a:blipFill>
                <a:blip r:embed="rId2"/>
                <a:stretch>
                  <a:fillRect l="-796" r="-849" b="-21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28054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福建福州期末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滴定是化学实验中常用的一种定量分析技术，它在环境监测、食品检测、药品研发等领域占有重要地位。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欲用酸碱中和滴定法测定市售白醋的总酸量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g/100 mL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。配制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0.1000 mol/L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的标准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溶液滴定未知浓度的食醋，其操作为如下几步：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用蒸馏水洗涤碱式滴定管，并立即注入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刻度线以上；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固定好滴定管，排气泡并使滴定管尖嘴充满液体；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调节液面至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刻度线稍下，并记下读数；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移取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20.00 mL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待测液注入洁净的锥形中，并加入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滴酚酞溶液；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用标准液滴定至终点，记下滴定液面读数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074" name="图片 9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245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图片 9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23875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24典例2.EPS" descr="id:214749447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925972"/>
            <a:ext cx="989965" cy="31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7723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请回答下列问题：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以上步骤有错误的是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填字母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，该错误操作会导致测定结果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无影响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定管水洗后需再用待装液润洗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所以操作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若不用待装液润洗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会使滴定管中溶液浓度偏低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消耗溶液体积偏大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使测定结果偏大。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pic>
        <p:nvPicPr>
          <p:cNvPr id="4" name="24答案.EPS" descr="id:21474920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1816" y="2628286"/>
            <a:ext cx="704850" cy="251114"/>
          </a:xfrm>
          <a:prstGeom prst="rect">
            <a:avLst/>
          </a:prstGeom>
        </p:spPr>
      </p:pic>
      <p:pic>
        <p:nvPicPr>
          <p:cNvPr id="5" name="24解析.EPS" descr="id:21474920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67235" y="3169846"/>
            <a:ext cx="677718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775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步骤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中，甲同学将酚酞换成甲基橙作指示剂，测定结果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u="wavy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u="wavy" smtClean="0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基橙变色范围为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r>
              <a:rPr lang="en-US" altLang="zh-CN" b="1" u="wavy">
                <a:solidFill>
                  <a:srgbClr val="00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若用甲基橙作指示剂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则消耗标准液体积偏小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测定结果偏小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步骤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中，在记下滴定管液面读数时，滴定管尖嘴有气泡，测定结果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偏小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骤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在记下滴定管液面读数时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滴定管尖嘴有气泡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消耗标准液的体积偏小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测定结果偏小。</a:t>
            </a:r>
            <a:endParaRPr lang="zh-CN" altLang="en-US"/>
          </a:p>
        </p:txBody>
      </p:sp>
      <p:pic>
        <p:nvPicPr>
          <p:cNvPr id="3" name="24答案.EPS" descr="id:21474920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1816" y="1513662"/>
            <a:ext cx="704850" cy="251114"/>
          </a:xfrm>
          <a:prstGeom prst="rect">
            <a:avLst/>
          </a:prstGeom>
        </p:spPr>
      </p:pic>
      <p:pic>
        <p:nvPicPr>
          <p:cNvPr id="4" name="24解析.EPS" descr="id:21474920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67235" y="2055222"/>
            <a:ext cx="677718" cy="241300"/>
          </a:xfrm>
          <a:prstGeom prst="rect">
            <a:avLst/>
          </a:prstGeom>
        </p:spPr>
      </p:pic>
      <p:pic>
        <p:nvPicPr>
          <p:cNvPr id="5" name="24答案.EPS" descr="id:21474920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4078" y="3709008"/>
            <a:ext cx="704850" cy="251114"/>
          </a:xfrm>
          <a:prstGeom prst="rect">
            <a:avLst/>
          </a:prstGeom>
        </p:spPr>
      </p:pic>
      <p:pic>
        <p:nvPicPr>
          <p:cNvPr id="6" name="24解析.EPS" descr="id:21474920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69497" y="4259194"/>
            <a:ext cx="677718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39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若滴定前锥形瓶未用待测液润洗，测定结果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/>
              <a:t>            </a:t>
            </a:r>
            <a:r>
              <a:rPr lang="zh-CN" altLang="zh-CN" b="1" smtClean="0">
                <a:latin typeface="楷体" panose="02010609060101010101" pitchFamily="49" charset="-122"/>
                <a:ea typeface="楷体" panose="02010609060101010101" pitchFamily="49" charset="-122"/>
              </a:rPr>
              <a:t>若</a:t>
            </a:r>
            <a:r>
              <a:rPr lang="zh-CN" altLang="zh-CN" b="1">
                <a:latin typeface="楷体" panose="02010609060101010101" pitchFamily="49" charset="-122"/>
                <a:ea typeface="楷体" panose="02010609060101010101" pitchFamily="49" charset="-122"/>
              </a:rPr>
              <a:t>滴定前锥形瓶未用待测液润洗，则消耗标准液的体积不变，对测定结果无影响</a:t>
            </a:r>
            <a:r>
              <a:rPr lang="zh-CN" altLang="zh-CN" b="1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b="1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en-US" altLang="zh-CN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标准液读数时，若滴定前俯视，滴定后仰视，测定结果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偏大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准液读数时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若滴定前俯视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读数偏小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滴定后仰视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读数偏大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则读取的标准液体积偏大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测定结果偏大。</a:t>
            </a:r>
            <a:endParaRPr lang="zh-CN" altLang="en-US"/>
          </a:p>
        </p:txBody>
      </p:sp>
      <p:pic>
        <p:nvPicPr>
          <p:cNvPr id="4" name="24答案.EPS" descr="id:21474920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1816" y="1513662"/>
            <a:ext cx="704850" cy="251114"/>
          </a:xfrm>
          <a:prstGeom prst="rect">
            <a:avLst/>
          </a:prstGeom>
        </p:spPr>
      </p:pic>
      <p:pic>
        <p:nvPicPr>
          <p:cNvPr id="5" name="24解析.EPS" descr="id:21474920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67235" y="2063848"/>
            <a:ext cx="677718" cy="241300"/>
          </a:xfrm>
          <a:prstGeom prst="rect">
            <a:avLst/>
          </a:prstGeom>
        </p:spPr>
      </p:pic>
      <p:pic>
        <p:nvPicPr>
          <p:cNvPr id="6" name="24答案.EPS" descr="id:21474920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7569" y="3709008"/>
            <a:ext cx="704850" cy="251114"/>
          </a:xfrm>
          <a:prstGeom prst="rect">
            <a:avLst/>
          </a:prstGeom>
        </p:spPr>
      </p:pic>
      <p:pic>
        <p:nvPicPr>
          <p:cNvPr id="7" name="24解析.EPS" descr="id:21474920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2988" y="4259194"/>
            <a:ext cx="677718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679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乙同学用变质的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固体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含有少量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杂质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配制标准液并滴定，测定结果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偏小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同物质的量的碳酸钠和氢氧化钠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碳酸钠会消耗更多的酸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因此消耗标准液的体积偏小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则测定结果偏小。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920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1816" y="2060848"/>
            <a:ext cx="704850" cy="251114"/>
          </a:xfrm>
          <a:prstGeom prst="rect">
            <a:avLst/>
          </a:prstGeom>
        </p:spPr>
      </p:pic>
      <p:pic>
        <p:nvPicPr>
          <p:cNvPr id="6" name="24解析.EPS" descr="id:21474920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67235" y="2611034"/>
            <a:ext cx="677718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655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读取盛装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0.1000 mol/LNaOH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溶液的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填仪器名称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始读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数。如果液面位置如图所示，则此时的读数为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式滴定管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0.70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标准液的是碱式滴定管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其初始读数为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0.70 mL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pic>
        <p:nvPicPr>
          <p:cNvPr id="4" name="24答案.EPS" descr="id:21474920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3163" y="2066706"/>
            <a:ext cx="704850" cy="251114"/>
          </a:xfrm>
          <a:prstGeom prst="rect">
            <a:avLst/>
          </a:prstGeom>
        </p:spPr>
      </p:pic>
      <p:pic>
        <p:nvPicPr>
          <p:cNvPr id="5" name="24解析.EPS" descr="id:21474920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2620262"/>
            <a:ext cx="677718" cy="241300"/>
          </a:xfrm>
          <a:prstGeom prst="rect">
            <a:avLst/>
          </a:prstGeom>
        </p:spPr>
      </p:pic>
      <p:pic>
        <p:nvPicPr>
          <p:cNvPr id="7" name="sf117.jpg" descr="id:2147494481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5606" y="1414388"/>
            <a:ext cx="650219" cy="180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902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8004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endParaRPr lang="zh-CN" altLang="zh-CN" sz="120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计算公式：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lg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意义：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越小，溶液的酸性越强；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越大，溶液的碱性越强。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常温下，溶液的酸碱性与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的关系：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，溶液显酸性；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，溶液显中性；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，溶液显碱性。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测量方法：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试纸：取一小块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试纸于干燥洁净的玻璃片或表面皿上，用干燥洁净的玻璃棒蘸取待测液点在试纸上，当试纸颜色变化稳定后迅速与标准比色卡对照，读出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计：也叫酸度计，该仪器可精密测量溶液的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5531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zh-CN" altLang="zh-CN" b="1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时，停止滴定，并记录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溶液的最终读数。重复滴定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次。实验记录：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z="3000" smtClean="0"/>
          </a:p>
          <a:p>
            <a:endParaRPr lang="en-US" altLang="zh-CN" sz="3000"/>
          </a:p>
          <a:p>
            <a:endParaRPr lang="en-US" altLang="zh-CN" smtClean="0"/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据处理与讨论：经计算，市售白醋总酸量＝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g/100 mL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入最后半滴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溶液由无色变为粉红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浅红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且半分钟内溶液颜色不恢复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0.45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5519209"/>
              </p:ext>
            </p:extLst>
          </p:nvPr>
        </p:nvGraphicFramePr>
        <p:xfrm>
          <a:off x="2206774" y="2053860"/>
          <a:ext cx="7632848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2520279">
                  <a:extLst>
                    <a:ext uri="{9D8B030D-6E8A-4147-A177-3AD203B41FA5}">
                      <a16:colId xmlns:a16="http://schemas.microsoft.com/office/drawing/2014/main" val="214362023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7018757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3390122264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953353257"/>
                    </a:ext>
                  </a:extLst>
                </a:gridCol>
                <a:gridCol w="1224137">
                  <a:extLst>
                    <a:ext uri="{9D8B030D-6E8A-4147-A177-3AD203B41FA5}">
                      <a16:colId xmlns:a16="http://schemas.microsoft.com/office/drawing/2014/main" val="324867090"/>
                    </a:ext>
                  </a:extLst>
                </a:gridCol>
              </a:tblGrid>
              <a:tr h="23860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滴定次数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5320686"/>
                  </a:ext>
                </a:extLst>
              </a:tr>
              <a:tr h="23860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样品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/mL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20.00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20.00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20.00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20.00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5143111"/>
                  </a:ext>
                </a:extLst>
              </a:tr>
              <a:tr h="23860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zh-CN" sz="2400" b="1" baseline="-25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消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NaOH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/mL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15.95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15.00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15.05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14.95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7652954"/>
                  </a:ext>
                </a:extLst>
              </a:tr>
            </a:tbl>
          </a:graphicData>
        </a:graphic>
      </p:graphicFrame>
      <p:pic>
        <p:nvPicPr>
          <p:cNvPr id="5" name="24答案.EPS" descr="id:21474919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0208" y="4523096"/>
            <a:ext cx="745490" cy="26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29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解析.EPS" descr="id:21474920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972261"/>
            <a:ext cx="745490" cy="26543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32488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滴入最后半滴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溶液由无色变为粉红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浅红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色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且半分钟内溶液颜色不恢复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即可停止滴定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第一次数据误差较大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应舍去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剩余三次平均消耗氢氧化钠溶液的体积为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15 mL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醋酸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𝟏𝟎𝟎𝟎𝐦𝐨𝐥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𝐋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𝟏𝟓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𝐋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𝟐𝟎</m:t>
                        </m:r>
                        <m: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𝐋</m:t>
                        </m:r>
                      </m:den>
                    </m:f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0.075 mol/L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则市售白醋总酸量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0.075 mol/L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60 g/mol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4.5 g/L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0.45 g/100 mL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324885"/>
              </a:xfrm>
              <a:blipFill>
                <a:blip r:embed="rId3"/>
                <a:stretch>
                  <a:fillRect l="-796" r="-849" b="-12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62460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10" y="764704"/>
            <a:ext cx="11502992" cy="4680520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酸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碱中和滴定时的注意事项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中和滴定实验中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滴定管必须润洗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锥形瓶不能润洗。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强酸与强碱相互滴定时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既可选用甲基橙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也可选用酚酞作指示剂。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石蕊颜色变化不明显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变色范围广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一般不用作中和滴定的指示剂。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强酸与弱碱相互滴定时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应选用甲基橙作指示剂。强碱与弱酸相互滴定时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应选用酚酞作指示剂。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当滴入最后半滴标准液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指示剂颜色发生变化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必须保证半分钟内不恢复原来的颜色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才达到滴定终点。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顿有所悟.EPS" descr="id:21474945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2389" y="917220"/>
            <a:ext cx="1523639" cy="334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756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10" y="764704"/>
            <a:ext cx="11502992" cy="4032448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定溶液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的注意事项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试纸测定溶液的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不能用蒸馏水润湿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润湿相当于对待测溶液进行稀释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故测定的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可能不准确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待测溶液呈中性时没有影响。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若某溶液具有漂白性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一般不能用酸碱指示剂测定其酸碱性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也不能用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试纸进行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的测定。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用广范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试纸测出的溶液的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是整数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而不会是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等小数。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计的精确度高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一般能显示到小数点后两位。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温馨提示.EPS" descr="id:21474943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946224"/>
            <a:ext cx="1501775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932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en-US" altLang="zh-CN" b="1">
                <a:solidFill>
                  <a:srgbClr val="00A45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的计算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公式推导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lg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86155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lg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86155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lg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861550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lg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lg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)]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lg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)]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986155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，常温下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917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1240155" cy="32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05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30521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单一溶液</a:t>
                </a:r>
                <a:r>
                  <a:rPr lang="en-US" altLang="zh-CN" b="1">
                    <a:solidFill>
                      <a:srgbClr val="000000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的计算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强酸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i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浓度为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endParaRPr lang="zh-CN" altLang="zh-CN" sz="120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nc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lg 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lg 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nc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强碱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溶液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浓度为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c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nc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𝐰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e>
                          <m:sup>
                            <m: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lg 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lg 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，常温下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lg 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；或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nc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lg 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＝－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lg 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，常温下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14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lg 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305218"/>
              </a:xfrm>
              <a:blipFill>
                <a:blip r:embed="rId2"/>
                <a:stretch>
                  <a:fillRect l="-796" r="-849" b="-7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41988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83797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混合溶液</a:t>
                </a:r>
                <a:r>
                  <a:rPr lang="en-US" altLang="zh-CN" b="1">
                    <a:solidFill>
                      <a:srgbClr val="000000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的计算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强酸混合：先计算混合后的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30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混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b="1" baseline="30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+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e>
                          <m:sup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+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+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，再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计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强碱混合：先计算混合后的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混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𝑶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，再计算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，最后求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内容占位符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837974"/>
              </a:xfrm>
              <a:blipFill>
                <a:blip r:embed="rId2"/>
                <a:stretch>
                  <a:fillRect l="-796" r="-849" b="-4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2086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81452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强酸强碱混合：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，溶液显中性，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常温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，溶液显酸性，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混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酸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e>
                          <m:sup>
                            <m:r>
                              <a:rPr lang="en-US" altLang="zh-CN" b="1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+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酸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b="1" baseline="30000">
                            <a:solidFill>
                              <a:srgbClr val="000000"/>
                            </a:solidFill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碱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碱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酸</m:t>
                            </m:r>
                          </m:sub>
                        </m:sSub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碱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，再计算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，溶液显碱性，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混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OH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碱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𝐎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zh-CN" altLang="zh-CN" b="1" baseline="30000">
                                <a:solidFill>
                                  <a:srgbClr val="000000"/>
                                </a:solidFill>
                                <a:latin typeface="Times New Roman" panose="020206030504050203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－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碱</m:t>
                            </m:r>
                          </m:sub>
                        </m:sSub>
                        <m: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酸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e>
                          <m:sup>
                            <m:r>
                              <a:rPr lang="en-US" altLang="zh-CN" b="1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+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酸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酸</m:t>
                            </m:r>
                          </m:sub>
                        </m:sSub>
                        <m: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＋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碱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，计算出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pOH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，再求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814523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89233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10" y="764704"/>
            <a:ext cx="11502992" cy="648072"/>
          </a:xfrm>
          <a:prstGeom prst="rect">
            <a:avLst/>
          </a:prstGeom>
        </p:spPr>
      </p:pic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酸性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溶液可直接计算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碱性溶液可先计算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再计算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温馨提示.EPS" descr="id:214749432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946224"/>
            <a:ext cx="1501775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064619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</TotalTime>
  <Words>2063</Words>
  <Application>Microsoft Office PowerPoint</Application>
  <PresentationFormat>自定义</PresentationFormat>
  <Paragraphs>248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2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408</cp:revision>
  <dcterms:created xsi:type="dcterms:W3CDTF">2020-11-06T05:24:00Z</dcterms:created>
  <dcterms:modified xsi:type="dcterms:W3CDTF">2025-06-26T02:44:39Z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